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Alfa Slab On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5514">
          <p15:clr>
            <a:srgbClr val="9AA0A6"/>
          </p15:clr>
        </p15:guide>
        <p15:guide id="3" pos="26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5514"/>
        <p:guide pos="26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AlfaSlabOne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01eba6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01eba6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950174db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f950174db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950174db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950174db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950174d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950174d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a4ffbdbe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a4ffbdbe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950174db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950174db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950174db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950174db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a4ffbdbe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a4ffbdbe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a4ffbdbe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a4ffbdbe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a4ffbdbe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a4ffbdbe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950174db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950174db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a4ffbdb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a4ffbdb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a4ffbdb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a4ffbdb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a4ffbdbe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a4ffbdbe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13ba22f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13ba22f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e3777d5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e3777d5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950174db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f950174db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950174db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950174d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a4ffbdb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a4ffbdb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950174d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950174d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950174db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950174db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950174db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950174db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950174db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950174db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mamp.info/en/downloads/" TargetMode="External"/><Relationship Id="rId4" Type="http://schemas.openxmlformats.org/officeDocument/2006/relationships/hyperlink" Target="https://www.youtube.com/watch?v=gDfUT0Bm2m4&amp;t=75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hyperlink" Target="http://localhost:8888" TargetMode="External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hyperlink" Target="https://packagist.org/" TargetMode="External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etcomposer.org/" TargetMode="External"/><Relationship Id="rId4" Type="http://schemas.openxmlformats.org/officeDocument/2006/relationships/hyperlink" Target="https://www.youtube.com/watch?v=SgQl0z7PxKk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laravel.com/docs/9.x/installation#installation-via-composer" TargetMode="External"/><Relationship Id="rId4" Type="http://schemas.openxmlformats.org/officeDocument/2006/relationships/hyperlink" Target="https://www.youtube.com/watch?v=WBhEhZCPPoY" TargetMode="External"/><Relationship Id="rId5" Type="http://schemas.openxmlformats.org/officeDocument/2006/relationships/hyperlink" Target="https://laracasts.com/series/laravel-8-from-scratch/episodes/3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indows.php.net/download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50" y="234162"/>
            <a:ext cx="6431900" cy="46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165" name="Google Shape;165;p34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terminal and check your PHP version: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 php -v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6" name="Google Shape;1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42" y="3595316"/>
            <a:ext cx="1512125" cy="103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337" y="958831"/>
            <a:ext cx="499207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title"/>
          </p:nvPr>
        </p:nvSpPr>
        <p:spPr>
          <a:xfrm>
            <a:off x="671250" y="2163150"/>
            <a:ext cx="78015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</a:t>
            </a:r>
            <a:r>
              <a:rPr lang="en" sz="3600"/>
              <a:t>. MAMP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474" y="1152475"/>
            <a:ext cx="4715126" cy="307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MAMP</a:t>
            </a:r>
            <a:endParaRPr/>
          </a:p>
        </p:txBody>
      </p:sp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MAMP is a free, local server environment that can be installed under macOS and Windows with just a few clicks.</a:t>
            </a:r>
            <a:endParaRPr/>
          </a:p>
        </p:txBody>
      </p:sp>
      <p:pic>
        <p:nvPicPr>
          <p:cNvPr id="180" name="Google Shape;1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50" y="3119826"/>
            <a:ext cx="1512125" cy="15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</a:t>
            </a:r>
            <a:r>
              <a:rPr lang="en"/>
              <a:t>MAMP</a:t>
            </a:r>
            <a:endParaRPr/>
          </a:p>
        </p:txBody>
      </p:sp>
      <p:sp>
        <p:nvSpPr>
          <p:cNvPr id="186" name="Google Shape;186;p37"/>
          <p:cNvSpPr txBox="1"/>
          <p:nvPr>
            <p:ph idx="1" type="body"/>
          </p:nvPr>
        </p:nvSpPr>
        <p:spPr>
          <a:xfrm>
            <a:off x="311700" y="1152475"/>
            <a:ext cx="844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MAMP: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https://www.mamp.info/en/downloads/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Install on a MAC: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https://www.youtube.com/watch?v=gDfUT0Bm2m4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on Brew: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 brew install --cask mamp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474" y="1152475"/>
            <a:ext cx="4715126" cy="307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</a:t>
            </a:r>
            <a:r>
              <a:rPr lang="en"/>
              <a:t>MAMP</a:t>
            </a:r>
            <a:endParaRPr/>
          </a:p>
        </p:txBody>
      </p:sp>
      <p:sp>
        <p:nvSpPr>
          <p:cNvPr id="193" name="Google Shape;193;p38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basic webpage. Place it in your MAMP htdocs folder.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in a browser: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http://localhost:8888</a:t>
            </a:r>
            <a:r>
              <a:rPr lang="en"/>
              <a:t> </a:t>
            </a:r>
            <a:endParaRPr/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450" y="3119826"/>
            <a:ext cx="1512125" cy="15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type="title"/>
          </p:nvPr>
        </p:nvSpPr>
        <p:spPr>
          <a:xfrm>
            <a:off x="671250" y="2163150"/>
            <a:ext cx="78015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3</a:t>
            </a:r>
            <a:r>
              <a:rPr lang="en" sz="3600"/>
              <a:t>. Composer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500" y="1170125"/>
            <a:ext cx="4715100" cy="307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39" y="2984994"/>
            <a:ext cx="1455375" cy="17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Composer</a:t>
            </a:r>
            <a:endParaRPr/>
          </a:p>
        </p:txBody>
      </p:sp>
      <p:sp>
        <p:nvSpPr>
          <p:cNvPr id="207" name="Google Shape;207;p40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Composer is an application-level package manager that provides a standard format for managing dependencies of PHP software and required libraries.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500" y="1170125"/>
            <a:ext cx="4715100" cy="307356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Packagist</a:t>
            </a:r>
            <a:endParaRPr/>
          </a:p>
        </p:txBody>
      </p:sp>
      <p:sp>
        <p:nvSpPr>
          <p:cNvPr id="214" name="Google Shape;214;p41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Packagist is the main Composer repository. It aggregates public PHP packages installable with Composer.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https://packagist.org/</a:t>
            </a:r>
            <a:r>
              <a:rPr lang="en"/>
              <a:t> </a:t>
            </a:r>
            <a:endParaRPr/>
          </a:p>
        </p:txBody>
      </p:sp>
      <p:pic>
        <p:nvPicPr>
          <p:cNvPr id="215" name="Google Shape;21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627" y="3284170"/>
            <a:ext cx="1850956" cy="15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Composer</a:t>
            </a:r>
            <a:endParaRPr/>
          </a:p>
        </p:txBody>
      </p:sp>
      <p:sp>
        <p:nvSpPr>
          <p:cNvPr id="221" name="Google Shape;221;p42"/>
          <p:cNvSpPr txBox="1"/>
          <p:nvPr>
            <p:ph idx="1" type="body"/>
          </p:nvPr>
        </p:nvSpPr>
        <p:spPr>
          <a:xfrm>
            <a:off x="311700" y="1152475"/>
            <a:ext cx="844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Composer: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https://getcomposer.org/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Install on a MAC: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https://www.youtube.com/watch?v=SgQl0z7PxKk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using brew: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 brew install composer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>
            <p:ph type="title"/>
          </p:nvPr>
        </p:nvSpPr>
        <p:spPr>
          <a:xfrm>
            <a:off x="671250" y="2163150"/>
            <a:ext cx="78015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4</a:t>
            </a:r>
            <a:r>
              <a:rPr lang="en" sz="3600"/>
              <a:t>. Laravel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350" y="689625"/>
            <a:ext cx="6819300" cy="37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Laravel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Laravel is a free, open-source PHP web framework intended for the development of web applications following the model–view–controller.</a:t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090850"/>
            <a:ext cx="1669749" cy="173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500" y="1170125"/>
            <a:ext cx="4715100" cy="307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Laravel using Composer</a:t>
            </a:r>
            <a:endParaRPr/>
          </a:p>
        </p:txBody>
      </p:sp>
      <p:sp>
        <p:nvSpPr>
          <p:cNvPr id="240" name="Google Shape;240;p45"/>
          <p:cNvSpPr txBox="1"/>
          <p:nvPr>
            <p:ph idx="1" type="body"/>
          </p:nvPr>
        </p:nvSpPr>
        <p:spPr>
          <a:xfrm>
            <a:off x="311700" y="1152475"/>
            <a:ext cx="844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Composer: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https://laravel.com/docs/9.x/installation#installation-via-composer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Install on a MAC: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https://www.youtube.com/watch?v=WBhEhZCPPoY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https://laracasts.com/series/laravel-8-from-scratch/episodes/3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Laravel Demo Page</a:t>
            </a:r>
            <a:endParaRPr/>
          </a:p>
        </p:txBody>
      </p:sp>
      <p:pic>
        <p:nvPicPr>
          <p:cNvPr id="246" name="Google Shape;2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76" y="1126450"/>
            <a:ext cx="8220352" cy="36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Laravel and Docker</a:t>
            </a:r>
            <a:endParaRPr/>
          </a:p>
        </p:txBody>
      </p:sp>
      <p:sp>
        <p:nvSpPr>
          <p:cNvPr id="252" name="Google Shape;252;p47"/>
          <p:cNvSpPr txBox="1"/>
          <p:nvPr>
            <p:ph idx="1" type="body"/>
          </p:nvPr>
        </p:nvSpPr>
        <p:spPr>
          <a:xfrm>
            <a:off x="311700" y="1152475"/>
            <a:ext cx="37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alternative Laravel method to using MAMP or XAMP, is Docker!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will cover some Docker basics in Web Development Lab 2.</a:t>
            </a:r>
            <a:endParaRPr/>
          </a:p>
        </p:txBody>
      </p:sp>
      <p:pic>
        <p:nvPicPr>
          <p:cNvPr id="253" name="Google Shape;2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300" y="889075"/>
            <a:ext cx="4853949" cy="4097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7"/>
          <p:cNvPicPr preferRelativeResize="0"/>
          <p:nvPr/>
        </p:nvPicPr>
        <p:blipFill rotWithShape="1">
          <a:blip r:embed="rId4">
            <a:alphaModFix/>
          </a:blip>
          <a:srcRect b="32926" l="14478" r="7047" t="0"/>
          <a:stretch/>
        </p:blipFill>
        <p:spPr>
          <a:xfrm>
            <a:off x="377250" y="3039975"/>
            <a:ext cx="1848401" cy="135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671250" y="2163150"/>
            <a:ext cx="7801500" cy="8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</a:t>
            </a:r>
            <a:r>
              <a:rPr lang="en" sz="3600"/>
              <a:t>. PHP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terminal and check your PHP version: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 php -v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42" y="3595316"/>
            <a:ext cx="1512125" cy="103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337" y="958831"/>
            <a:ext cx="499207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477" y="695275"/>
            <a:ext cx="4715126" cy="3980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</a:t>
            </a:r>
            <a:endParaRPr/>
          </a:p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need PHP to work at the command line.</a:t>
            </a:r>
            <a:endParaRPr/>
          </a:p>
        </p:txBody>
      </p:sp>
      <p:pic>
        <p:nvPicPr>
          <p:cNvPr id="127" name="Google Shape;1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42" y="3595316"/>
            <a:ext cx="1512125" cy="1036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Mac, use Brew to install PHP: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$ brew install php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3" name="Google Shape;1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480" y="695276"/>
            <a:ext cx="4715126" cy="398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50" y="3468063"/>
            <a:ext cx="1291150" cy="12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PHP: Mac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if your computers is x64 or x86.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Step 1: Open Settings.</a:t>
            </a:r>
            <a:br>
              <a:rPr lang="en"/>
            </a:br>
            <a:r>
              <a:rPr lang="en"/>
              <a:t>Step 2: Choose System</a:t>
            </a:r>
            <a:br>
              <a:rPr lang="en"/>
            </a:br>
            <a:r>
              <a:rPr lang="en"/>
              <a:t>Step 3: Click About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1" name="Google Shape;1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9" y="3654199"/>
            <a:ext cx="1252398" cy="11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PHP: Windows</a:t>
            </a:r>
            <a:endParaRPr/>
          </a:p>
        </p:txBody>
      </p:sp>
      <p:pic>
        <p:nvPicPr>
          <p:cNvPr id="143" name="Google Shape;14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525" y="1224956"/>
            <a:ext cx="4242250" cy="24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PC, download PHP 8.2 (newest), for your computer (x64 or x86).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https://windows.php.net/download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Extract. Rename folder to PHP and place in root.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29" y="3654199"/>
            <a:ext cx="1252398" cy="11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6477" y="695275"/>
            <a:ext cx="4715126" cy="3980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PHP: Windows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idx="1" type="body"/>
          </p:nvPr>
        </p:nvSpPr>
        <p:spPr>
          <a:xfrm>
            <a:off x="311700" y="1152475"/>
            <a:ext cx="381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C:/PHP folder to your Environment Variable Path.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C:/PHP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9" y="3654199"/>
            <a:ext cx="1252398" cy="11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PHP: Windows</a:t>
            </a:r>
            <a:endParaRPr/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100" y="493225"/>
            <a:ext cx="4429600" cy="41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